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sldIdLst>
    <p:sldId id="256" r:id="rId2"/>
    <p:sldId id="258" r:id="rId3"/>
    <p:sldId id="259" r:id="rId4"/>
    <p:sldId id="257" r:id="rId5"/>
    <p:sldId id="260" r:id="rId6"/>
    <p:sldId id="261" r:id="rId7"/>
    <p:sldId id="262" r:id="rId8"/>
    <p:sldId id="263" r:id="rId9"/>
    <p:sldId id="264" r:id="rId10"/>
    <p:sldId id="265" r:id="rId11"/>
    <p:sldId id="286" r:id="rId12"/>
    <p:sldId id="266" r:id="rId13"/>
    <p:sldId id="267" r:id="rId14"/>
    <p:sldId id="287" r:id="rId15"/>
    <p:sldId id="288" r:id="rId16"/>
    <p:sldId id="289" r:id="rId17"/>
    <p:sldId id="290" r:id="rId18"/>
    <p:sldId id="291" r:id="rId19"/>
    <p:sldId id="311" r:id="rId20"/>
    <p:sldId id="292" r:id="rId21"/>
    <p:sldId id="312" r:id="rId22"/>
    <p:sldId id="313" r:id="rId23"/>
    <p:sldId id="314" r:id="rId24"/>
    <p:sldId id="31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065" autoAdjust="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5A1C84-0999-4544-9EC5-8852EFC644E3}" type="datetimeFigureOut">
              <a:rPr lang="en-US" smtClean="0"/>
              <a:pPr/>
              <a:t>01/25/11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7F3135-E9EB-4B09-9F56-DA11EB9B5EE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Lutheran_Church_-_Missouri_Synod"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en.wikipedia.org/wiki/Christian_theology" TargetMode="Externa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was the first President of the </a:t>
            </a:r>
            <a:r>
              <a:rPr lang="en-US" sz="1200" b="0" i="0" u="none" strike="noStrike" kern="1200" dirty="0" smtClean="0">
                <a:solidFill>
                  <a:schemeClr val="tx1"/>
                </a:solidFill>
                <a:latin typeface="+mn-lt"/>
                <a:ea typeface="+mn-ea"/>
                <a:cs typeface="+mn-cs"/>
                <a:hlinkClick r:id="rId3" tooltip="Lutheran Church - Missouri Synod"/>
              </a:rPr>
              <a:t>Lutheran Church - Missouri Synod</a:t>
            </a:r>
            <a:r>
              <a:rPr lang="en-US" sz="1200" b="0" i="0" kern="1200" dirty="0" smtClean="0">
                <a:solidFill>
                  <a:schemeClr val="tx1"/>
                </a:solidFill>
                <a:latin typeface="+mn-lt"/>
                <a:ea typeface="+mn-ea"/>
                <a:cs typeface="+mn-cs"/>
              </a:rPr>
              <a:t> and its most influential </a:t>
            </a:r>
            <a:r>
              <a:rPr lang="en-US" sz="1200" b="0" i="0" u="none" strike="noStrike" kern="1200" dirty="0" smtClean="0">
                <a:solidFill>
                  <a:schemeClr val="tx1"/>
                </a:solidFill>
                <a:latin typeface="+mn-lt"/>
                <a:ea typeface="+mn-ea"/>
                <a:cs typeface="+mn-cs"/>
                <a:hlinkClick r:id="rId4" tooltip="Christian theology"/>
              </a:rPr>
              <a:t>theologian</a:t>
            </a:r>
            <a:r>
              <a:rPr lang="en-US" sz="1200" b="0" i="0" kern="120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MOST IMPORTANT BOOK beside the Bible. </a:t>
            </a:r>
          </a:p>
          <a:p>
            <a:pPr>
              <a:buFont typeface="Arial" pitchFamily="34" charset="0"/>
              <a:buChar char="•"/>
            </a:pPr>
            <a:r>
              <a:rPr lang="en-US" dirty="0" smtClean="0"/>
              <a:t>Lays out a</a:t>
            </a:r>
            <a:r>
              <a:rPr lang="en-US" baseline="0" dirty="0" smtClean="0"/>
              <a:t> teaching that is absolutely crucial for the communication of God’s plan of salvation</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WITHOUT this </a:t>
            </a:r>
            <a:r>
              <a:rPr lang="en-US" baseline="0" dirty="0" smtClean="0"/>
              <a:t>teaching, the Christian message will be hopelessly confused!</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t>Luther: “He who can rightly </a:t>
            </a:r>
            <a:r>
              <a:rPr lang="en-US" baseline="0" dirty="0" err="1" smtClean="0"/>
              <a:t>distnguish</a:t>
            </a:r>
            <a:r>
              <a:rPr lang="en-US" baseline="0" dirty="0" smtClean="0"/>
              <a:t> between Law and Gospel deserves to be called Doctor of Theology.”</a:t>
            </a:r>
            <a:endParaRPr lang="en-US" dirty="0" smtClean="0"/>
          </a:p>
          <a:p>
            <a:pPr>
              <a:buFont typeface="Arial" pitchFamily="34" charset="0"/>
              <a:buChar char="•"/>
            </a:pPr>
            <a:r>
              <a:rPr lang="en-US" dirty="0" smtClean="0"/>
              <a:t>This class</a:t>
            </a:r>
            <a:r>
              <a:rPr lang="en-US" baseline="0" dirty="0" smtClean="0"/>
              <a:t> not for beginners – </a:t>
            </a:r>
            <a:r>
              <a:rPr lang="en-US" baseline="0" dirty="0" err="1" smtClean="0"/>
              <a:t>orig</a:t>
            </a:r>
            <a:r>
              <a:rPr lang="en-US" baseline="0" dirty="0" smtClean="0"/>
              <a:t> delivered to Sem Students</a:t>
            </a:r>
          </a:p>
          <a:p>
            <a:pPr>
              <a:buFont typeface="Arial" pitchFamily="34" charset="0"/>
              <a:buChar char="•"/>
            </a:pPr>
            <a:r>
              <a:rPr lang="en-US" baseline="0" dirty="0" smtClean="0"/>
              <a:t>But YOU are not beginners – all have received basic instruction</a:t>
            </a:r>
          </a:p>
          <a:p>
            <a:pPr>
              <a:buFont typeface="Arial" pitchFamily="34" charset="0"/>
              <a:buChar char="•"/>
            </a:pPr>
            <a:r>
              <a:rPr lang="en-US" baseline="0" dirty="0" smtClean="0"/>
              <a:t>Prepare each week if you can – you will get more out of it. But if you can’t, don’t worry, just come to the class and we will work through it together</a:t>
            </a:r>
          </a:p>
          <a:p>
            <a:pPr>
              <a:buFont typeface="Arial" pitchFamily="34" charset="0"/>
              <a:buChar char="•"/>
            </a:pPr>
            <a:r>
              <a:rPr lang="en-US" baseline="0" dirty="0" smtClean="0"/>
              <a:t>In this class I won’t ask people to read very often. Some people don’t like to read – just let me know if you feel that way.</a:t>
            </a:r>
          </a:p>
          <a:p>
            <a:pPr>
              <a:buFont typeface="Arial" pitchFamily="34" charset="0"/>
              <a:buChar char="•"/>
            </a:pPr>
            <a:r>
              <a:rPr lang="en-US" baseline="0" dirty="0" smtClean="0"/>
              <a:t>Will have handouts of each evening lecture available, also avail online, BUT best to get the book</a:t>
            </a:r>
          </a:p>
          <a:p>
            <a:pPr>
              <a:buFont typeface="Arial" pitchFamily="34" charset="0"/>
              <a:buChar char="•"/>
            </a:pPr>
            <a:r>
              <a:rPr lang="en-US" baseline="0" dirty="0" smtClean="0"/>
              <a:t>We will try to take one evening lecture per class. Some shorter, some longer. Discussions will assume you’ve read through the evening lecture (</a:t>
            </a:r>
            <a:r>
              <a:rPr lang="en-US" baseline="0" dirty="0" err="1" smtClean="0"/>
              <a:t>poss</a:t>
            </a:r>
            <a:r>
              <a:rPr lang="en-US" baseline="0" dirty="0" smtClean="0"/>
              <a:t> use as your devotions?)</a:t>
            </a:r>
          </a:p>
          <a:p>
            <a:pPr>
              <a:buFont typeface="Arial" pitchFamily="34" charset="0"/>
              <a:buChar char="•"/>
            </a:pPr>
            <a:r>
              <a:rPr lang="en-US" baseline="0" dirty="0" smtClean="0"/>
              <a:t>Very often there is informal discussion of unrelated issues (often having to do with the pastoral ministry) BEFORE he gets to the actual thesis under discussion. These “asides” sometimes more interesting than the thesis itself!</a:t>
            </a:r>
          </a:p>
          <a:p>
            <a:pPr>
              <a:buFont typeface="Arial" pitchFamily="34" charset="0"/>
              <a:buChar char="•"/>
            </a:pPr>
            <a:r>
              <a:rPr lang="en-US" baseline="0" dirty="0" smtClean="0"/>
              <a:t>So let’s get started…</a:t>
            </a:r>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BB880AF-0745-477A-956C-E9910CD86798}" type="datetimeFigureOut">
              <a:rPr lang="en-US" smtClean="0"/>
              <a:pPr/>
              <a:t>01/25/11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5EF05A6-58C6-4900-AE51-7F5642C4771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BB880AF-0745-477A-956C-E9910CD86798}" type="datetimeFigureOut">
              <a:rPr lang="en-US" smtClean="0"/>
              <a:pPr/>
              <a:t>01/25/11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BB880AF-0745-477A-956C-E9910CD86798}" type="datetimeFigureOut">
              <a:rPr lang="en-US" smtClean="0"/>
              <a:pPr/>
              <a:t>01/25/11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BB880AF-0745-477A-956C-E9910CD86798}" type="datetimeFigureOut">
              <a:rPr lang="en-US" smtClean="0"/>
              <a:pPr/>
              <a:t>01/25/11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BB880AF-0745-477A-956C-E9910CD86798}" type="datetimeFigureOut">
              <a:rPr lang="en-US" smtClean="0"/>
              <a:pPr/>
              <a:t>01/25/11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BB880AF-0745-477A-956C-E9910CD86798}" type="datetimeFigureOut">
              <a:rPr lang="en-US" smtClean="0"/>
              <a:pPr/>
              <a:t>01/25/11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BB880AF-0745-477A-956C-E9910CD86798}" type="datetimeFigureOut">
              <a:rPr lang="en-US" smtClean="0"/>
              <a:pPr/>
              <a:t>01/25/11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BB880AF-0745-477A-956C-E9910CD86798}" type="datetimeFigureOut">
              <a:rPr lang="en-US" smtClean="0"/>
              <a:pPr/>
              <a:t>01/25/11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BB880AF-0745-477A-956C-E9910CD86798}" type="datetimeFigureOut">
              <a:rPr lang="en-US" smtClean="0"/>
              <a:pPr/>
              <a:t>01/25/11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BB880AF-0745-477A-956C-E9910CD86798}" type="datetimeFigureOut">
              <a:rPr lang="en-US" smtClean="0"/>
              <a:pPr/>
              <a:t>01/25/11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BB880AF-0745-477A-956C-E9910CD86798}" type="datetimeFigureOut">
              <a:rPr lang="en-US" smtClean="0"/>
              <a:pPr/>
              <a:t>01/25/11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5EF05A6-58C6-4900-AE51-7F5642C4771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BB880AF-0745-477A-956C-E9910CD86798}" type="datetimeFigureOut">
              <a:rPr lang="en-US" smtClean="0"/>
              <a:pPr/>
              <a:t>01/25/11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5EF05A6-58C6-4900-AE51-7F5642C477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6600" y="304800"/>
            <a:ext cx="5334000" cy="1600200"/>
          </a:xfrm>
        </p:spPr>
        <p:txBody>
          <a:bodyPr anchor="t" anchorCtr="0">
            <a:normAutofit/>
          </a:bodyPr>
          <a:lstStyle/>
          <a:p>
            <a:r>
              <a:rPr lang="en-US" sz="2400" dirty="0" smtClean="0"/>
              <a:t>The Proper Distinction Between </a:t>
            </a:r>
            <a:r>
              <a:rPr lang="en-US" dirty="0" smtClean="0"/>
              <a:t>Law and Gospel </a:t>
            </a:r>
            <a:br>
              <a:rPr lang="en-US" dirty="0" smtClean="0"/>
            </a:br>
            <a:r>
              <a:rPr lang="en-US" sz="2400" dirty="0" smtClean="0"/>
              <a:t>by CFW Walther</a:t>
            </a:r>
            <a:endParaRPr lang="en-US" dirty="0"/>
          </a:p>
        </p:txBody>
      </p:sp>
      <p:sp>
        <p:nvSpPr>
          <p:cNvPr id="3" name="Subtitle 2"/>
          <p:cNvSpPr>
            <a:spLocks noGrp="1"/>
          </p:cNvSpPr>
          <p:nvPr>
            <p:ph type="subTitle" idx="1"/>
          </p:nvPr>
        </p:nvSpPr>
        <p:spPr>
          <a:xfrm>
            <a:off x="3048000" y="2590800"/>
            <a:ext cx="5791200" cy="1828800"/>
          </a:xfrm>
        </p:spPr>
        <p:txBody>
          <a:bodyPr>
            <a:noAutofit/>
          </a:bodyPr>
          <a:lstStyle/>
          <a:p>
            <a:pPr algn="ctr"/>
            <a:r>
              <a:rPr lang="en-US" sz="6000" b="1" dirty="0" smtClean="0">
                <a:latin typeface="Colonna MT" pitchFamily="82" charset="0"/>
              </a:rPr>
              <a:t>~ The First ~</a:t>
            </a:r>
          </a:p>
          <a:p>
            <a:pPr algn="ctr"/>
            <a:r>
              <a:rPr lang="en-US" sz="6000" b="1" dirty="0" smtClean="0">
                <a:latin typeface="Colonna MT" pitchFamily="82" charset="0"/>
              </a:rPr>
              <a:t>Evening Lecture</a:t>
            </a:r>
            <a:endParaRPr lang="en-US" sz="6000" b="1" dirty="0">
              <a:latin typeface="Colonna MT" pitchFamily="82" charset="0"/>
            </a:endParaRPr>
          </a:p>
        </p:txBody>
      </p:sp>
      <p:pic>
        <p:nvPicPr>
          <p:cNvPr id="26626" name="Picture 2" descr="http://t3.gstatic.com/images?q=tbn:ANd9GcRF32i1MzlFIalMEm7lqy85sTJUhmj7xdW_KSybDQftb4Z34pYPSg"/>
          <p:cNvPicPr>
            <a:picLocks noChangeAspect="1" noChangeArrowheads="1"/>
          </p:cNvPicPr>
          <p:nvPr/>
        </p:nvPicPr>
        <p:blipFill>
          <a:blip r:embed="rId3" cstate="print"/>
          <a:srcRect/>
          <a:stretch>
            <a:fillRect/>
          </a:stretch>
        </p:blipFill>
        <p:spPr bwMode="auto">
          <a:xfrm>
            <a:off x="228600" y="228600"/>
            <a:ext cx="2590800" cy="33667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514600"/>
            <a:ext cx="8229600" cy="31242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chor="ctr" anchorCtr="0"/>
          <a:lstStyle/>
          <a:p>
            <a:r>
              <a:rPr lang="en-US" dirty="0" smtClean="0"/>
              <a:t>In the first, Jesus is speaking the </a:t>
            </a:r>
            <a:r>
              <a:rPr lang="en-US" u="sng" dirty="0" smtClean="0"/>
              <a:t>Law</a:t>
            </a:r>
            <a:r>
              <a:rPr lang="en-US" dirty="0" smtClean="0"/>
              <a:t>, because that’s what the rich young man needs to hear.</a:t>
            </a:r>
          </a:p>
          <a:p>
            <a:r>
              <a:rPr lang="en-US" dirty="0" smtClean="0"/>
              <a:t>In the second, Paul is speaking the </a:t>
            </a:r>
            <a:r>
              <a:rPr lang="en-US" u="sng" dirty="0" smtClean="0"/>
              <a:t>Gospel</a:t>
            </a:r>
            <a:r>
              <a:rPr lang="en-US" dirty="0" smtClean="0"/>
              <a:t>, because that’s what the jailer at Philippi needs to hear.</a:t>
            </a:r>
            <a:endParaRPr lang="en-US" dirty="0"/>
          </a:p>
        </p:txBody>
      </p:sp>
      <p:sp>
        <p:nvSpPr>
          <p:cNvPr id="3" name="Title 2"/>
          <p:cNvSpPr>
            <a:spLocks noGrp="1"/>
          </p:cNvSpPr>
          <p:nvPr>
            <p:ph type="title"/>
          </p:nvPr>
        </p:nvSpPr>
        <p:spPr>
          <a:xfrm>
            <a:off x="457200" y="274638"/>
            <a:ext cx="8229600" cy="2163762"/>
          </a:xfrm>
        </p:spPr>
        <p:txBody>
          <a:bodyPr>
            <a:noAutofit/>
          </a:bodyPr>
          <a:lstStyle/>
          <a:p>
            <a:r>
              <a:rPr lang="en-US" sz="2000" dirty="0" smtClean="0"/>
              <a:t>7. Walther states: “In one passage a free offer of life everlasting is made to all men; in another, men are directed to do something themselves towards being saved.” Consider this statement as you compare Mark 10:17-27 (the rich young man), and Acts 16:25-34 (the jailer at Philippi). How is this apparent contradiction or riddle solved?</a:t>
            </a:r>
            <a:br>
              <a:rPr lang="en-US" sz="2000" dirty="0" smtClean="0"/>
            </a:b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200400"/>
          </a:xfr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tileRect r="-100000" b="-100000"/>
          </a:gradFill>
        </p:spPr>
        <p:txBody>
          <a:bodyPr anchor="ctr" anchorCtr="0"/>
          <a:lstStyle/>
          <a:p>
            <a:r>
              <a:rPr lang="en-US" b="1" i="1" dirty="0" smtClean="0"/>
              <a:t>The doctrinal contents of the entire Holy Scriptures, both of the Old and the New Testament, are made up of two doctrines differing fundamentally from each other, viz., the Law and the Gospel.</a:t>
            </a:r>
            <a:endParaRPr lang="en-US" b="1" dirty="0"/>
          </a:p>
        </p:txBody>
      </p:sp>
      <p:sp>
        <p:nvSpPr>
          <p:cNvPr id="3" name="Title 2"/>
          <p:cNvSpPr>
            <a:spLocks noGrp="1"/>
          </p:cNvSpPr>
          <p:nvPr>
            <p:ph type="title"/>
          </p:nvPr>
        </p:nvSpPr>
        <p:spPr/>
        <p:txBody>
          <a:bodyPr>
            <a:normAutofit fontScale="90000"/>
          </a:bodyPr>
          <a:lstStyle/>
          <a:p>
            <a:pPr algn="ctr"/>
            <a:r>
              <a:rPr lang="en-US" sz="4400" dirty="0" smtClean="0">
                <a:latin typeface="Colonna MT" pitchFamily="82" charset="0"/>
              </a:rPr>
              <a:t/>
            </a:r>
            <a:br>
              <a:rPr lang="en-US" sz="4400" dirty="0" smtClean="0">
                <a:latin typeface="Colonna MT" pitchFamily="82" charset="0"/>
              </a:rPr>
            </a:br>
            <a:r>
              <a:rPr lang="en-US" sz="7300" dirty="0" smtClean="0">
                <a:latin typeface="Colonna MT" pitchFamily="82" charset="0"/>
              </a:rPr>
              <a:t>Thesis I</a:t>
            </a:r>
            <a:br>
              <a:rPr lang="en-US" sz="7300" dirty="0" smtClean="0">
                <a:latin typeface="Colonna MT" pitchFamily="82" charset="0"/>
              </a:rPr>
            </a:b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133600"/>
            <a:ext cx="8229600" cy="35052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chor="ctr" anchorCtr="0"/>
          <a:lstStyle/>
          <a:p>
            <a:r>
              <a:rPr lang="en-US" dirty="0" smtClean="0"/>
              <a:t>“My aim is rather to show you </a:t>
            </a:r>
            <a:r>
              <a:rPr lang="en-US" i="1" dirty="0" smtClean="0"/>
              <a:t>how easy it is to work a great damage upon your hearers by confounding Law and Gospel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oAutofit/>
          </a:bodyPr>
          <a:lstStyle/>
          <a:p>
            <a:r>
              <a:rPr lang="en-US" sz="2800" dirty="0" smtClean="0"/>
              <a:t>8. What does Walther aim to demonstrate to his hearers? </a:t>
            </a:r>
            <a:r>
              <a:rPr lang="en-US" sz="2000" i="1" dirty="0" smtClean="0"/>
              <a:t>(pg 6)</a:t>
            </a:r>
            <a:r>
              <a:rPr lang="en-US" sz="2800" dirty="0" smtClean="0"/>
              <a:t/>
            </a:r>
            <a:br>
              <a:rPr lang="en-US" sz="2800" dirty="0" smtClean="0"/>
            </a:b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133600"/>
            <a:ext cx="8229600" cy="35052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chor="ctr" anchorCtr="0">
            <a:normAutofit fontScale="77500" lnSpcReduction="20000"/>
          </a:bodyPr>
          <a:lstStyle/>
          <a:p>
            <a:r>
              <a:rPr lang="en-US" dirty="0" smtClean="0"/>
              <a:t>It’s not that the Gospel is a divine and the Law a human doctrine</a:t>
            </a:r>
          </a:p>
          <a:p>
            <a:r>
              <a:rPr lang="en-US" dirty="0" smtClean="0"/>
              <a:t>It’s not that only the Gospel is necessary, not the Law</a:t>
            </a:r>
          </a:p>
          <a:p>
            <a:r>
              <a:rPr lang="en-US" dirty="0" smtClean="0"/>
              <a:t>It’s not that the Law is the teaching of the Old Testament while the Gospel is the teaching of the New Testament</a:t>
            </a:r>
          </a:p>
          <a:p>
            <a:r>
              <a:rPr lang="en-US" dirty="0" smtClean="0"/>
              <a:t>It’s not that the Gospel aims at men’s salvation, the Law at men’s condemnation</a:t>
            </a:r>
          </a:p>
          <a:p>
            <a:r>
              <a:rPr lang="en-US" dirty="0" smtClean="0"/>
              <a:t>It’s not that the Law and the Gospel contradict each other</a:t>
            </a:r>
          </a:p>
          <a:p>
            <a:r>
              <a:rPr lang="en-US" dirty="0" smtClean="0"/>
              <a:t>It’s not that only one of these doctrines is meant for Christians</a:t>
            </a:r>
            <a:endParaRPr lang="en-US" dirty="0"/>
          </a:p>
        </p:txBody>
      </p:sp>
      <p:sp>
        <p:nvSpPr>
          <p:cNvPr id="3" name="Title 2"/>
          <p:cNvSpPr>
            <a:spLocks noGrp="1"/>
          </p:cNvSpPr>
          <p:nvPr>
            <p:ph type="title"/>
          </p:nvPr>
        </p:nvSpPr>
        <p:spPr>
          <a:xfrm>
            <a:off x="457200" y="274638"/>
            <a:ext cx="8229600" cy="1706562"/>
          </a:xfrm>
        </p:spPr>
        <p:txBody>
          <a:bodyPr anchor="t" anchorCtr="0">
            <a:normAutofit fontScale="90000"/>
          </a:bodyPr>
          <a:lstStyle/>
          <a:p>
            <a:r>
              <a:rPr lang="en-US" sz="2400" dirty="0" smtClean="0"/>
              <a:t/>
            </a:r>
            <a:br>
              <a:rPr lang="en-US" sz="2400" dirty="0" smtClean="0"/>
            </a:br>
            <a:r>
              <a:rPr lang="en-US" sz="2400" dirty="0" smtClean="0"/>
              <a:t>9. Before listing the differences between the Law and the Gospel, it is necessary to point out what is </a:t>
            </a:r>
            <a:r>
              <a:rPr lang="en-US" sz="2400" i="1" cap="small" dirty="0" smtClean="0"/>
              <a:t>not</a:t>
            </a:r>
            <a:r>
              <a:rPr lang="en-US" sz="2400" dirty="0" smtClean="0"/>
              <a:t> different. In what ways do they </a:t>
            </a:r>
            <a:r>
              <a:rPr lang="en-US" sz="2400" i="1" cap="small" dirty="0" smtClean="0"/>
              <a:t>not</a:t>
            </a:r>
            <a:r>
              <a:rPr lang="en-US" sz="2400" dirty="0" smtClean="0"/>
              <a:t> differ? (p. 6-7)</a:t>
            </a:r>
            <a:br>
              <a:rPr lang="en-US" sz="2400" dirty="0" smtClean="0"/>
            </a:br>
            <a:r>
              <a:rPr lang="en-US" sz="2800" dirty="0" smtClean="0"/>
              <a:t/>
            </a:r>
            <a:br>
              <a:rPr lang="en-US" sz="2800" dirty="0" smtClean="0"/>
            </a:b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20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20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fade">
                                      <p:cBhvr>
                                        <p:cTn id="32" dur="20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fade">
                                      <p:cBhvr>
                                        <p:cTn id="37"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133600"/>
            <a:ext cx="8229600" cy="35052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chor="ctr" anchorCtr="0">
            <a:normAutofit fontScale="92500" lnSpcReduction="20000"/>
          </a:bodyPr>
          <a:lstStyle/>
          <a:p>
            <a:r>
              <a:rPr lang="en-US" dirty="0" smtClean="0"/>
              <a:t>These two doctrines differ as regards the </a:t>
            </a:r>
            <a:r>
              <a:rPr lang="en-US" i="1" dirty="0" smtClean="0"/>
              <a:t>manner of</a:t>
            </a:r>
            <a:r>
              <a:rPr lang="en-US" dirty="0" smtClean="0"/>
              <a:t> </a:t>
            </a:r>
            <a:r>
              <a:rPr lang="en-US" i="1" dirty="0" smtClean="0"/>
              <a:t>their</a:t>
            </a:r>
            <a:r>
              <a:rPr lang="en-US" dirty="0" smtClean="0"/>
              <a:t> </a:t>
            </a:r>
            <a:r>
              <a:rPr lang="en-US" i="1" dirty="0" smtClean="0"/>
              <a:t>being revealed</a:t>
            </a:r>
            <a:r>
              <a:rPr lang="en-US" dirty="0" smtClean="0"/>
              <a:t> to man;</a:t>
            </a:r>
          </a:p>
          <a:p>
            <a:r>
              <a:rPr lang="en-US" dirty="0" smtClean="0"/>
              <a:t>As regards their </a:t>
            </a:r>
            <a:r>
              <a:rPr lang="en-US" i="1" dirty="0" smtClean="0"/>
              <a:t>contents;</a:t>
            </a:r>
            <a:endParaRPr lang="en-US" dirty="0" smtClean="0"/>
          </a:p>
          <a:p>
            <a:r>
              <a:rPr lang="en-US" dirty="0" smtClean="0"/>
              <a:t>As regards the </a:t>
            </a:r>
            <a:r>
              <a:rPr lang="en-US" i="1" dirty="0" smtClean="0"/>
              <a:t>promises</a:t>
            </a:r>
            <a:r>
              <a:rPr lang="en-US" dirty="0" smtClean="0"/>
              <a:t> held out by either doctrine;</a:t>
            </a:r>
          </a:p>
          <a:p>
            <a:r>
              <a:rPr lang="en-US" dirty="0" smtClean="0"/>
              <a:t>As regards their </a:t>
            </a:r>
            <a:r>
              <a:rPr lang="en-US" i="1" dirty="0" err="1" smtClean="0"/>
              <a:t>threatenings</a:t>
            </a:r>
            <a:r>
              <a:rPr lang="en-US" i="1" dirty="0" smtClean="0"/>
              <a:t>;</a:t>
            </a:r>
            <a:endParaRPr lang="en-US" dirty="0" smtClean="0"/>
          </a:p>
          <a:p>
            <a:r>
              <a:rPr lang="en-US" dirty="0" smtClean="0"/>
              <a:t>As regards the </a:t>
            </a:r>
            <a:r>
              <a:rPr lang="en-US" i="1" dirty="0" smtClean="0"/>
              <a:t>function</a:t>
            </a:r>
            <a:r>
              <a:rPr lang="en-US" dirty="0" smtClean="0"/>
              <a:t> and the </a:t>
            </a:r>
            <a:r>
              <a:rPr lang="en-US" i="1" dirty="0" smtClean="0"/>
              <a:t>effect</a:t>
            </a:r>
            <a:r>
              <a:rPr lang="en-US" dirty="0" smtClean="0"/>
              <a:t> of either doctrine;</a:t>
            </a:r>
          </a:p>
          <a:p>
            <a:r>
              <a:rPr lang="en-US" dirty="0" smtClean="0"/>
              <a:t>As regards the </a:t>
            </a:r>
            <a:r>
              <a:rPr lang="en-US" i="1" dirty="0" smtClean="0"/>
              <a:t>persons</a:t>
            </a:r>
            <a:r>
              <a:rPr lang="en-US" dirty="0" smtClean="0"/>
              <a:t> to whom either the one or the other doctrine must be preached</a:t>
            </a:r>
            <a:endParaRPr lang="en-US" dirty="0"/>
          </a:p>
        </p:txBody>
      </p:sp>
      <p:sp>
        <p:nvSpPr>
          <p:cNvPr id="3" name="Title 2"/>
          <p:cNvSpPr>
            <a:spLocks noGrp="1"/>
          </p:cNvSpPr>
          <p:nvPr>
            <p:ph type="title"/>
          </p:nvPr>
        </p:nvSpPr>
        <p:spPr>
          <a:xfrm>
            <a:off x="457200" y="274638"/>
            <a:ext cx="8229600" cy="1706562"/>
          </a:xfrm>
        </p:spPr>
        <p:txBody>
          <a:bodyPr anchor="t" anchorCtr="0">
            <a:normAutofit/>
          </a:bodyPr>
          <a:lstStyle/>
          <a:p>
            <a:r>
              <a:rPr lang="en-US" sz="2400" dirty="0" smtClean="0"/>
              <a:t/>
            </a:r>
            <a:br>
              <a:rPr lang="en-US" sz="2400" dirty="0" smtClean="0"/>
            </a:br>
            <a:r>
              <a:rPr lang="en-US" sz="2400" dirty="0" smtClean="0"/>
              <a:t>10. Now list the </a:t>
            </a:r>
            <a:r>
              <a:rPr lang="en-US" sz="2400" i="1" dirty="0" smtClean="0"/>
              <a:t>true</a:t>
            </a:r>
            <a:r>
              <a:rPr lang="en-US" sz="2400" dirty="0" smtClean="0"/>
              <a:t> points of difference between the Law and the Gospel (pg 7)</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20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20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fade">
                                      <p:cBhvr>
                                        <p:cTn id="32" dur="20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fade">
                                      <p:cBhvr>
                                        <p:cTn id="37"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t" anchorCtr="0">
            <a:normAutofit fontScale="92500" lnSpcReduction="10000"/>
          </a:bodyPr>
          <a:lstStyle/>
          <a:p>
            <a:r>
              <a:rPr lang="en-US" i="1" dirty="0" smtClean="0"/>
              <a:t>“For when Gentiles, who do not have the law, by nature do the things in the law, these, although not having the law, are a law to themselves,</a:t>
            </a:r>
            <a:r>
              <a:rPr lang="en-US" i="1" baseline="30000" dirty="0" smtClean="0"/>
              <a:t> 15 </a:t>
            </a:r>
            <a:r>
              <a:rPr lang="en-US" i="1" dirty="0" smtClean="0"/>
              <a:t>who show the work of the law written in their hearts, their conscience also bearing witness, and between themselves their thoughts accusing or else excusing them.”</a:t>
            </a:r>
          </a:p>
          <a:p>
            <a:endParaRPr lang="en-US" i="1" dirty="0" smtClean="0"/>
          </a:p>
          <a:p>
            <a:r>
              <a:rPr lang="en-US" dirty="0" smtClean="0"/>
              <a:t>It’s </a:t>
            </a:r>
            <a:r>
              <a:rPr lang="en-US" u="sng" dirty="0" smtClean="0"/>
              <a:t>Law</a:t>
            </a:r>
            <a:r>
              <a:rPr lang="en-US" dirty="0" smtClean="0"/>
              <a:t>. It is revealed through the c</a:t>
            </a:r>
            <a:r>
              <a:rPr lang="en-US" u="sng" dirty="0" smtClean="0"/>
              <a:t>onscience</a:t>
            </a:r>
            <a:r>
              <a:rPr lang="en-US" dirty="0" smtClean="0"/>
              <a:t>.</a:t>
            </a:r>
          </a:p>
          <a:p>
            <a:endParaRPr lang="en-US" dirty="0"/>
          </a:p>
        </p:txBody>
      </p:sp>
      <p:sp>
        <p:nvSpPr>
          <p:cNvPr id="3" name="Title 2"/>
          <p:cNvSpPr>
            <a:spLocks noGrp="1"/>
          </p:cNvSpPr>
          <p:nvPr>
            <p:ph type="title"/>
          </p:nvPr>
        </p:nvSpPr>
        <p:spPr>
          <a:xfrm>
            <a:off x="457200" y="274638"/>
            <a:ext cx="8229600" cy="1706562"/>
          </a:xfrm>
        </p:spPr>
        <p:txBody>
          <a:bodyPr anchor="t" anchorCtr="0">
            <a:normAutofit fontScale="90000"/>
          </a:bodyPr>
          <a:lstStyle/>
          <a:p>
            <a:r>
              <a:rPr lang="en-US" sz="2400" dirty="0" smtClean="0"/>
              <a:t/>
            </a:r>
            <a:br>
              <a:rPr lang="en-US" sz="2400" dirty="0" smtClean="0"/>
            </a:br>
            <a:r>
              <a:rPr lang="en-US" sz="2400" dirty="0" smtClean="0"/>
              <a:t>11. The Law and the Gospel are different with respect to the manner in which they are revealed to man. Read Romans 12:14-15. Is this Law or Gospel? How is it revealed?</a:t>
            </a:r>
            <a:r>
              <a:rPr lang="en-US" sz="2800" dirty="0" smtClean="0"/>
              <a:t> (pg 7-8).</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t" anchorCtr="0">
            <a:normAutofit fontScale="92500" lnSpcReduction="20000"/>
          </a:bodyPr>
          <a:lstStyle/>
          <a:p>
            <a:r>
              <a:rPr lang="en-US" i="1" dirty="0" smtClean="0"/>
              <a:t>“Now to Him who is able to establish you according to my gospel and the preaching of Jesus Christ, according to the revelation of the mystery kept secret since the world began</a:t>
            </a:r>
            <a:r>
              <a:rPr lang="en-US" i="1" baseline="30000" dirty="0" smtClean="0"/>
              <a:t> 26 </a:t>
            </a:r>
            <a:r>
              <a:rPr lang="en-US" i="1" dirty="0" smtClean="0"/>
              <a:t>but now made manifest, and by the prophetic Scriptures made known to all nations, according to the commandment of the everlasting God, for obedience to the faith.”</a:t>
            </a:r>
          </a:p>
          <a:p>
            <a:endParaRPr lang="en-US" i="1" dirty="0" smtClean="0"/>
          </a:p>
          <a:p>
            <a:r>
              <a:rPr lang="en-US" dirty="0" smtClean="0"/>
              <a:t>It’s </a:t>
            </a:r>
            <a:r>
              <a:rPr lang="en-US" u="sng" dirty="0" smtClean="0"/>
              <a:t>Gospel</a:t>
            </a:r>
            <a:r>
              <a:rPr lang="en-US" dirty="0" smtClean="0"/>
              <a:t>. It is revealed </a:t>
            </a:r>
            <a:r>
              <a:rPr lang="en-US" u="sng" dirty="0" smtClean="0"/>
              <a:t>in the Scriptures</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t" anchorCtr="0">
            <a:normAutofit fontScale="90000"/>
          </a:bodyPr>
          <a:lstStyle/>
          <a:p>
            <a:r>
              <a:rPr lang="en-US" sz="2400" dirty="0" smtClean="0"/>
              <a:t/>
            </a:r>
            <a:br>
              <a:rPr lang="en-US" sz="2400" dirty="0" smtClean="0"/>
            </a:br>
            <a:r>
              <a:rPr lang="en-US" sz="2400" dirty="0" smtClean="0"/>
              <a:t>13. </a:t>
            </a:r>
            <a:r>
              <a:rPr lang="en-US" sz="2800" dirty="0" smtClean="0"/>
              <a:t>Read Romans 16:25-26. Is this talking about the Law or the Gospel? How is it revealed?</a:t>
            </a:r>
            <a:r>
              <a:rPr lang="en-US" sz="3200" dirty="0" smtClean="0"/>
              <a:t> (pg 8)</a:t>
            </a:r>
            <a:r>
              <a:rPr lang="en-US" sz="2800" dirty="0" smtClean="0"/>
              <a: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“The Ten Commandments were published only for the purpose of </a:t>
            </a:r>
            <a:r>
              <a:rPr lang="en-US" i="1" dirty="0" smtClean="0"/>
              <a:t>bringing out in bold outline the dulled script of the original Law written in men’s hearts.”</a:t>
            </a:r>
            <a:endParaRPr lang="en-US" i="1" dirty="0"/>
          </a:p>
        </p:txBody>
      </p:sp>
      <p:sp>
        <p:nvSpPr>
          <p:cNvPr id="3" name="Title 2"/>
          <p:cNvSpPr>
            <a:spLocks noGrp="1"/>
          </p:cNvSpPr>
          <p:nvPr>
            <p:ph type="title"/>
          </p:nvPr>
        </p:nvSpPr>
        <p:spPr>
          <a:xfrm>
            <a:off x="457200" y="274638"/>
            <a:ext cx="8382000" cy="1706562"/>
          </a:xfrm>
        </p:spPr>
        <p:txBody>
          <a:bodyPr anchor="t" anchorCtr="0">
            <a:normAutofit/>
          </a:bodyPr>
          <a:lstStyle/>
          <a:p>
            <a:r>
              <a:rPr lang="en-US" sz="2400" dirty="0" smtClean="0"/>
              <a:t/>
            </a:r>
            <a:br>
              <a:rPr lang="en-US" sz="2400" dirty="0" smtClean="0"/>
            </a:br>
            <a:r>
              <a:rPr lang="en-US" sz="2400" dirty="0" smtClean="0"/>
              <a:t>14. What was the purpose of the Ten Commandments? (pg 8)</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i="1" dirty="0" smtClean="0"/>
              <a:t>Yet the law is not of faith, but "the man who does them shall live by them.“</a:t>
            </a:r>
          </a:p>
          <a:p>
            <a:r>
              <a:rPr lang="en-US" dirty="0" smtClean="0"/>
              <a:t>Command!</a:t>
            </a:r>
            <a:endParaRPr lang="en-US" dirty="0"/>
          </a:p>
        </p:txBody>
      </p:sp>
      <p:sp>
        <p:nvSpPr>
          <p:cNvPr id="3" name="Title 2"/>
          <p:cNvSpPr>
            <a:spLocks noGrp="1"/>
          </p:cNvSpPr>
          <p:nvPr>
            <p:ph type="title"/>
          </p:nvPr>
        </p:nvSpPr>
        <p:spPr>
          <a:xfrm>
            <a:off x="457200" y="274638"/>
            <a:ext cx="8229600" cy="1706562"/>
          </a:xfrm>
        </p:spPr>
        <p:txBody>
          <a:bodyPr anchor="t" anchorCtr="0">
            <a:normAutofit fontScale="90000"/>
          </a:bodyPr>
          <a:lstStyle/>
          <a:p>
            <a:r>
              <a:rPr lang="en-US" sz="2400" dirty="0" smtClean="0"/>
              <a:t/>
            </a:r>
            <a:br>
              <a:rPr lang="en-US" sz="2400" dirty="0" smtClean="0"/>
            </a:br>
            <a:r>
              <a:rPr lang="en-US" sz="2800" dirty="0" smtClean="0"/>
              <a:t>15. The Law makes demands and issues commands while the Gospel only offers and gives. Read Galatians 3:12 (pg 9). </a:t>
            </a:r>
            <a:r>
              <a:rPr lang="en-US" sz="2800" i="1" dirty="0" smtClean="0"/>
              <a:t>Command, </a:t>
            </a:r>
            <a:r>
              <a:rPr lang="en-US" sz="2800" dirty="0" smtClean="0"/>
              <a:t>or </a:t>
            </a:r>
            <a:r>
              <a:rPr lang="en-US" sz="2800" i="1" dirty="0" smtClean="0"/>
              <a:t>gift?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t" anchorCtr="0">
            <a:normAutofit fontScale="85000" lnSpcReduction="10000"/>
          </a:bodyPr>
          <a:lstStyle/>
          <a:p>
            <a:r>
              <a:rPr lang="en-US" dirty="0" smtClean="0"/>
              <a:t> </a:t>
            </a:r>
            <a:r>
              <a:rPr lang="en-US" i="1" dirty="0" smtClean="0"/>
              <a:t>For the law was given through Moses, but grace and truth came through Jesus Christ. </a:t>
            </a:r>
          </a:p>
          <a:p>
            <a:r>
              <a:rPr lang="en-US" dirty="0" smtClean="0"/>
              <a:t>Gift!</a:t>
            </a:r>
          </a:p>
          <a:p>
            <a:r>
              <a:rPr lang="en-US" dirty="0" smtClean="0"/>
              <a:t>“The Gospel contains nothing but grace and truth! When reading the Law, pondering it, and measuring our conduct against its teaching, we are terrified by the multitude of demands which it makes upon us. If nothing else were told us, we should be hurled into despair — we should be lost. God be praised! there is still another doctrine, the Gospel. To that we cling!”</a:t>
            </a:r>
            <a:endParaRPr lang="en-US" dirty="0"/>
          </a:p>
        </p:txBody>
      </p:sp>
      <p:sp>
        <p:nvSpPr>
          <p:cNvPr id="3" name="Title 2"/>
          <p:cNvSpPr>
            <a:spLocks noGrp="1"/>
          </p:cNvSpPr>
          <p:nvPr>
            <p:ph type="title"/>
          </p:nvPr>
        </p:nvSpPr>
        <p:spPr>
          <a:xfrm>
            <a:off x="457200" y="274638"/>
            <a:ext cx="8229600" cy="1706562"/>
          </a:xfrm>
        </p:spPr>
        <p:txBody>
          <a:bodyPr anchor="t" anchorCtr="0">
            <a:normAutofit/>
          </a:bodyPr>
          <a:lstStyle/>
          <a:p>
            <a:r>
              <a:rPr lang="en-US" sz="2400" dirty="0" smtClean="0"/>
              <a:t/>
            </a:r>
            <a:br>
              <a:rPr lang="en-US" sz="2400" dirty="0" smtClean="0"/>
            </a:br>
            <a:r>
              <a:rPr lang="en-US" sz="2800" dirty="0" smtClean="0"/>
              <a:t>16. Read John 1:17 (pg 9). </a:t>
            </a:r>
            <a:r>
              <a:rPr lang="en-US" sz="2800" i="1" dirty="0" smtClean="0"/>
              <a:t>Command, </a:t>
            </a:r>
            <a:r>
              <a:rPr lang="en-US" sz="2800" dirty="0" smtClean="0"/>
              <a:t>or </a:t>
            </a:r>
            <a:r>
              <a:rPr lang="en-US" sz="2800" i="1" dirty="0" smtClean="0"/>
              <a:t>gift?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5334000" cy="4525963"/>
          </a:xfrm>
        </p:spPr>
        <p:txBody>
          <a:bodyPr>
            <a:normAutofit fontScale="92500" lnSpcReduction="10000"/>
          </a:bodyPr>
          <a:lstStyle/>
          <a:p>
            <a:r>
              <a:rPr lang="en-US" dirty="0" smtClean="0"/>
              <a:t>Lutheran theologian, born 1811, died 1887</a:t>
            </a:r>
          </a:p>
          <a:p>
            <a:r>
              <a:rPr lang="en-US" dirty="0" smtClean="0"/>
              <a:t>Emigrated from Germany</a:t>
            </a:r>
          </a:p>
          <a:p>
            <a:r>
              <a:rPr lang="en-US" dirty="0" smtClean="0"/>
              <a:t>First president of the Lutheran Church – Missouri Synod</a:t>
            </a:r>
          </a:p>
          <a:p>
            <a:r>
              <a:rPr lang="en-US" dirty="0" smtClean="0"/>
              <a:t>Missouri’s most influential theologian</a:t>
            </a:r>
          </a:p>
          <a:p>
            <a:r>
              <a:rPr lang="en-US" dirty="0" smtClean="0"/>
              <a:t>“Father of American Lutheranism”</a:t>
            </a:r>
          </a:p>
          <a:p>
            <a:r>
              <a:rPr lang="en-US" dirty="0" smtClean="0"/>
              <a:t>Most influential work: </a:t>
            </a:r>
            <a:r>
              <a:rPr lang="en-US" u="sng" dirty="0" smtClean="0"/>
              <a:t>The Proper Distinction Between Law and Gospel</a:t>
            </a:r>
            <a:endParaRPr lang="en-US" dirty="0" smtClean="0"/>
          </a:p>
          <a:p>
            <a:endParaRPr lang="en-US" dirty="0"/>
          </a:p>
        </p:txBody>
      </p:sp>
      <p:sp>
        <p:nvSpPr>
          <p:cNvPr id="3" name="Title 2"/>
          <p:cNvSpPr>
            <a:spLocks noGrp="1"/>
          </p:cNvSpPr>
          <p:nvPr>
            <p:ph type="title"/>
          </p:nvPr>
        </p:nvSpPr>
        <p:spPr/>
        <p:txBody>
          <a:bodyPr/>
          <a:lstStyle/>
          <a:p>
            <a:r>
              <a:rPr lang="en-US" dirty="0" smtClean="0"/>
              <a:t>Review: Who was CFW Walther?</a:t>
            </a:r>
            <a:endParaRPr lang="en-US" dirty="0"/>
          </a:p>
        </p:txBody>
      </p:sp>
      <p:pic>
        <p:nvPicPr>
          <p:cNvPr id="5" name="Picture 4" descr="Walther_cfw_young (1).png"/>
          <p:cNvPicPr>
            <a:picLocks noChangeAspect="1"/>
          </p:cNvPicPr>
          <p:nvPr/>
        </p:nvPicPr>
        <p:blipFill>
          <a:blip r:embed="rId3" cstate="print"/>
          <a:stretch>
            <a:fillRect/>
          </a:stretch>
        </p:blipFill>
        <p:spPr>
          <a:xfrm>
            <a:off x="5791200" y="1371600"/>
            <a:ext cx="2794637" cy="381086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“All promises of the Law are made on certain conditions, namely, on the condition that we fulfil the Law perfectly.</a:t>
            </a:r>
          </a:p>
          <a:p>
            <a:r>
              <a:rPr lang="en-US" dirty="0" smtClean="0"/>
              <a:t>The lovely, sweet, and comforting language of the Gospel…promises us the grace of God and salvation without any condition whatsoever. It is a promise of free grace. It asks nothing of us…”</a:t>
            </a:r>
            <a:endParaRPr lang="en-US" dirty="0"/>
          </a:p>
        </p:txBody>
      </p:sp>
      <p:sp>
        <p:nvSpPr>
          <p:cNvPr id="3" name="Title 2"/>
          <p:cNvSpPr>
            <a:spLocks noGrp="1"/>
          </p:cNvSpPr>
          <p:nvPr>
            <p:ph type="title"/>
          </p:nvPr>
        </p:nvSpPr>
        <p:spPr>
          <a:xfrm>
            <a:off x="457200" y="274638"/>
            <a:ext cx="8229600" cy="1706562"/>
          </a:xfrm>
        </p:spPr>
        <p:txBody>
          <a:bodyPr anchor="t" anchorCtr="0">
            <a:normAutofit fontScale="90000"/>
          </a:bodyPr>
          <a:lstStyle/>
          <a:p>
            <a:r>
              <a:rPr lang="en-US" sz="2800" dirty="0" smtClean="0"/>
              <a:t/>
            </a:r>
            <a:br>
              <a:rPr lang="en-US" sz="2800" dirty="0" smtClean="0"/>
            </a:br>
            <a:r>
              <a:rPr lang="en-US" sz="2800" dirty="0" smtClean="0"/>
              <a:t>17. Both the Law and the Gospel promise eternal life and salvation. Yet these promises differ. What is the difference? (pg 10).</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Yes. “Lev. 18, 5: </a:t>
            </a:r>
            <a:r>
              <a:rPr lang="en-US" i="1" dirty="0" smtClean="0"/>
              <a:t>Ye shall keep My statutes and My judgments; which, if a man do, he shall live in them.</a:t>
            </a:r>
            <a:r>
              <a:rPr lang="en-US" dirty="0" smtClean="0"/>
              <a:t> This means that only the person who keeps the Law, and no one else, shall be saved by the Law.”</a:t>
            </a:r>
            <a:endParaRPr lang="en-US" dirty="0"/>
          </a:p>
        </p:txBody>
      </p:sp>
      <p:sp>
        <p:nvSpPr>
          <p:cNvPr id="3" name="Title 2"/>
          <p:cNvSpPr>
            <a:spLocks noGrp="1"/>
          </p:cNvSpPr>
          <p:nvPr>
            <p:ph type="title"/>
          </p:nvPr>
        </p:nvSpPr>
        <p:spPr>
          <a:xfrm>
            <a:off x="457200" y="274638"/>
            <a:ext cx="8229600" cy="1706562"/>
          </a:xfrm>
        </p:spPr>
        <p:txBody>
          <a:bodyPr anchor="t" anchorCtr="0">
            <a:normAutofit/>
          </a:bodyPr>
          <a:lstStyle/>
          <a:p>
            <a:r>
              <a:rPr lang="en-US" sz="2800" dirty="0" smtClean="0"/>
              <a:t/>
            </a:r>
            <a:br>
              <a:rPr lang="en-US" sz="2800" dirty="0" smtClean="0"/>
            </a:br>
            <a:r>
              <a:rPr lang="en-US" sz="2800" dirty="0" smtClean="0"/>
              <a:t>18. Do both the Law and the Gospel </a:t>
            </a:r>
            <a:r>
              <a:rPr lang="en-US" sz="2800" dirty="0" smtClean="0"/>
              <a:t>offer justification</a:t>
            </a:r>
            <a:r>
              <a:rPr lang="en-US" sz="2800" dirty="0" smtClean="0"/>
              <a:t>? </a:t>
            </a:r>
            <a:r>
              <a:rPr lang="en-US" sz="2800" dirty="0" smtClean="0"/>
              <a:t>(pg </a:t>
            </a:r>
            <a:r>
              <a:rPr lang="en-US" sz="2800" dirty="0" smtClean="0"/>
              <a:t>10)</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45720" rIns="91440" anchor="ctr" anchorCtr="0">
            <a:normAutofit fontScale="92500" lnSpcReduction="10000"/>
          </a:bodyPr>
          <a:lstStyle/>
          <a:p>
            <a:r>
              <a:rPr lang="en-US" dirty="0" smtClean="0"/>
              <a:t>The Law is nothing but threats. </a:t>
            </a:r>
          </a:p>
          <a:p>
            <a:r>
              <a:rPr lang="en-US" i="1" dirty="0" smtClean="0"/>
              <a:t>Deut. 27:26: ‘Cursed is the one who does not confirm all the words of this law by observing them.‘</a:t>
            </a:r>
          </a:p>
          <a:p>
            <a:r>
              <a:rPr lang="en-US" dirty="0" smtClean="0"/>
              <a:t>The Gospel contains no threats at all, only promises.</a:t>
            </a:r>
          </a:p>
          <a:p>
            <a:r>
              <a:rPr lang="en-US" i="1" dirty="0" smtClean="0"/>
              <a:t>1 Tim 1:15:  This is a faithful saying and worthy of all acceptance, that Christ Jesus came into the world to save sinners, of whom I am chief. </a:t>
            </a:r>
            <a:endParaRPr lang="en-US" i="1"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19. Read Deuteronomy 27:26 and 1 Timothy 1:15. How does the Law differ from the Gospel according to their threats?</a:t>
            </a:r>
            <a:br>
              <a:rPr lang="en-US" sz="2800" dirty="0" smtClean="0"/>
            </a:br>
            <a:r>
              <a:rPr lang="en-US" sz="2800" dirty="0" smtClean="0"/>
              <a:t> (pg 11-12).</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20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5211762"/>
          </a:xfrm>
        </p:spPr>
        <p:txBody>
          <a:bodyPr anchor="ctr" anchorCtr="0">
            <a:normAutofit/>
          </a:bodyPr>
          <a:lstStyle/>
          <a:p>
            <a:r>
              <a:rPr lang="en-US" sz="3200" dirty="0" smtClean="0"/>
              <a:t>20. List three effects of the Law and three effects of the Gospel.</a:t>
            </a:r>
            <a:br>
              <a:rPr lang="en-US" sz="3200" dirty="0" smtClean="0"/>
            </a:br>
            <a:r>
              <a:rPr lang="en-US" sz="3200" dirty="0" smtClean="0"/>
              <a:t/>
            </a:r>
            <a:br>
              <a:rPr lang="en-US" sz="3200" dirty="0" smtClean="0"/>
            </a:br>
            <a:r>
              <a:rPr lang="en-US" sz="3200" dirty="0" smtClean="0"/>
              <a:t>To whom are the Law and Gospel to be preached, announced or told?</a:t>
            </a:r>
            <a:br>
              <a:rPr lang="en-US" sz="3200" dirty="0" smtClean="0"/>
            </a:br>
            <a:endParaRPr lang="en-US" sz="32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2954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pPr algn="ctr">
              <a:buNone/>
            </a:pPr>
            <a:r>
              <a:rPr lang="en-US" sz="2800" i="1" dirty="0" smtClean="0"/>
              <a:t>An easy way to remember the difference: </a:t>
            </a:r>
          </a:p>
          <a:p>
            <a:pPr algn="ctr">
              <a:buNone/>
            </a:pPr>
            <a:r>
              <a:rPr lang="en-US" sz="5400" dirty="0" smtClean="0"/>
              <a:t>“S.O.S.”</a:t>
            </a:r>
            <a:endParaRPr lang="en-US" sz="5400" dirty="0" smtClean="0"/>
          </a:p>
          <a:p>
            <a:pPr>
              <a:buNone/>
            </a:pPr>
            <a:endParaRPr lang="en-US" dirty="0" smtClean="0"/>
          </a:p>
          <a:p>
            <a:pPr algn="ctr">
              <a:buNone/>
            </a:pPr>
            <a:r>
              <a:rPr lang="en-US" sz="3200" dirty="0" smtClean="0"/>
              <a:t>“The Law </a:t>
            </a:r>
            <a:r>
              <a:rPr lang="en-US" sz="3200" u="sng" dirty="0" smtClean="0"/>
              <a:t>s</a:t>
            </a:r>
            <a:r>
              <a:rPr lang="en-US" sz="3200" dirty="0" smtClean="0"/>
              <a:t>hows us </a:t>
            </a:r>
            <a:r>
              <a:rPr lang="en-US" sz="3200" u="sng" dirty="0" smtClean="0"/>
              <a:t>o</a:t>
            </a:r>
            <a:r>
              <a:rPr lang="en-US" sz="3200" dirty="0" smtClean="0"/>
              <a:t>ur </a:t>
            </a:r>
            <a:r>
              <a:rPr lang="en-US" sz="3200" u="sng" dirty="0" smtClean="0"/>
              <a:t>s</a:t>
            </a:r>
            <a:r>
              <a:rPr lang="en-US" sz="3200" dirty="0" smtClean="0"/>
              <a:t>in, but the Gospel </a:t>
            </a:r>
            <a:r>
              <a:rPr lang="en-US" sz="3200" u="sng" dirty="0" smtClean="0"/>
              <a:t>s</a:t>
            </a:r>
            <a:r>
              <a:rPr lang="en-US" sz="3200" dirty="0" smtClean="0"/>
              <a:t>hows us </a:t>
            </a:r>
            <a:r>
              <a:rPr lang="en-US" sz="3200" u="sng" dirty="0" smtClean="0"/>
              <a:t>o</a:t>
            </a:r>
            <a:r>
              <a:rPr lang="en-US" sz="3200" dirty="0" smtClean="0"/>
              <a:t>ur </a:t>
            </a:r>
            <a:r>
              <a:rPr lang="en-US" sz="3200" u="sng" dirty="0" smtClean="0"/>
              <a:t>S</a:t>
            </a:r>
            <a:r>
              <a:rPr lang="en-US" sz="3200" dirty="0" smtClean="0"/>
              <a:t>avior!”</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sz="4400" b="0" dirty="0" smtClean="0">
                <a:solidFill>
                  <a:schemeClr val="tx1"/>
                </a:solidFill>
              </a:rPr>
              <a:t>The Proper Distinction Between Law and Gospel</a:t>
            </a:r>
            <a:endParaRPr lang="en-US" dirty="0"/>
          </a:p>
        </p:txBody>
      </p:sp>
      <p:sp>
        <p:nvSpPr>
          <p:cNvPr id="3" name="Content Placeholder 2"/>
          <p:cNvSpPr>
            <a:spLocks noGrp="1"/>
          </p:cNvSpPr>
          <p:nvPr>
            <p:ph idx="1"/>
          </p:nvPr>
        </p:nvSpPr>
        <p:spPr>
          <a:xfrm>
            <a:off x="381000" y="2590800"/>
            <a:ext cx="8229600" cy="4525963"/>
          </a:xfrm>
        </p:spPr>
        <p:txBody>
          <a:bodyPr/>
          <a:lstStyle/>
          <a:p>
            <a:r>
              <a:rPr lang="en-US" dirty="0" smtClean="0"/>
              <a:t>Friday night lectures to seminary students</a:t>
            </a:r>
          </a:p>
          <a:p>
            <a:r>
              <a:rPr lang="en-US" dirty="0" smtClean="0"/>
              <a:t>Delivered between 1884-1886</a:t>
            </a:r>
          </a:p>
          <a:p>
            <a:r>
              <a:rPr lang="en-US" dirty="0" smtClean="0"/>
              <a:t>26 theses</a:t>
            </a:r>
          </a:p>
          <a:p>
            <a:r>
              <a:rPr lang="en-US" dirty="0" smtClean="0"/>
              <a:t>39 Evening Lectures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133600"/>
            <a:ext cx="8229600" cy="35052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chor="ctr" anchorCtr="0"/>
          <a:lstStyle/>
          <a:p>
            <a:r>
              <a:rPr lang="en-US" dirty="0" smtClean="0"/>
              <a:t>“If you are to become efficient teachers in our churches and schools, it is a matter of indispensable necessity that you have </a:t>
            </a:r>
            <a:r>
              <a:rPr lang="en-US" i="1" dirty="0" smtClean="0"/>
              <a:t>a most minute knowledge of all doctrines of the Christian revelation</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oAutofit/>
          </a:bodyPr>
          <a:lstStyle/>
          <a:p>
            <a:r>
              <a:rPr lang="en-US" sz="2800" dirty="0" smtClean="0"/>
              <a:t>1. According to Walther, what is necessary to be “efficient teachers” in our churches and schools?  </a:t>
            </a:r>
            <a:r>
              <a:rPr lang="en-US" sz="2000" i="1" dirty="0" smtClean="0"/>
              <a:t>(pg. 5)</a:t>
            </a:r>
            <a:endParaRPr lang="en-US" sz="28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133600"/>
            <a:ext cx="8229600" cy="35052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chor="ctr" anchorCtr="0">
            <a:normAutofit lnSpcReduction="10000"/>
          </a:bodyPr>
          <a:lstStyle/>
          <a:p>
            <a:r>
              <a:rPr lang="en-US" dirty="0" smtClean="0"/>
              <a:t>DOCTRINE! “You must not only have a clear apperception of the </a:t>
            </a:r>
            <a:r>
              <a:rPr lang="en-US" i="1" dirty="0" smtClean="0"/>
              <a:t>doctrines</a:t>
            </a:r>
            <a:r>
              <a:rPr lang="en-US" dirty="0" smtClean="0"/>
              <a:t> in your intellect, but </a:t>
            </a:r>
            <a:r>
              <a:rPr lang="en-US" i="1" dirty="0" smtClean="0"/>
              <a:t>all of them must have entered deeply into your heart </a:t>
            </a:r>
            <a:r>
              <a:rPr lang="en-US" dirty="0" smtClean="0"/>
              <a:t>and there manifested their divine, heavenly power. All these doctrines must have become so precious, so valuable, so dear to you, that you cannot but profess with a glowing heart in the words of Paul: ‘We believe, therefore we have spoken.’”</a:t>
            </a:r>
            <a:endParaRPr lang="en-US" dirty="0"/>
          </a:p>
        </p:txBody>
      </p:sp>
      <p:sp>
        <p:nvSpPr>
          <p:cNvPr id="3" name="Title 2"/>
          <p:cNvSpPr>
            <a:spLocks noGrp="1"/>
          </p:cNvSpPr>
          <p:nvPr>
            <p:ph type="title"/>
          </p:nvPr>
        </p:nvSpPr>
        <p:spPr>
          <a:xfrm>
            <a:off x="457200" y="274638"/>
            <a:ext cx="8229600" cy="1706562"/>
          </a:xfrm>
        </p:spPr>
        <p:txBody>
          <a:bodyPr>
            <a:noAutofit/>
          </a:bodyPr>
          <a:lstStyle/>
          <a:p>
            <a:r>
              <a:rPr lang="en-US" sz="2800" dirty="0" smtClean="0"/>
              <a:t>2. In what were these teachers to be immersed? </a:t>
            </a:r>
            <a:r>
              <a:rPr lang="en-US" sz="2000" i="1" dirty="0" smtClean="0"/>
              <a:t>(pg. 5) </a:t>
            </a:r>
            <a:r>
              <a:rPr lang="en-US" sz="2800" dirty="0" smtClean="0"/>
              <a:t/>
            </a:r>
            <a:br>
              <a:rPr lang="en-US" sz="2800" dirty="0" smtClean="0"/>
            </a:b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133600"/>
            <a:ext cx="8229600" cy="35052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chor="ctr" anchorCtr="0"/>
          <a:lstStyle/>
          <a:p>
            <a:r>
              <a:rPr lang="en-US" dirty="0" smtClean="0"/>
              <a:t>“I wish to talk the Christian doctrine into your very hearts, enabling you in your future calling to come forward </a:t>
            </a:r>
            <a:r>
              <a:rPr lang="en-US" i="1" dirty="0" smtClean="0"/>
              <a:t>as living witnesses.”</a:t>
            </a:r>
            <a:endParaRPr lang="en-US" i="1" dirty="0"/>
          </a:p>
        </p:txBody>
      </p:sp>
      <p:sp>
        <p:nvSpPr>
          <p:cNvPr id="3" name="Title 2"/>
          <p:cNvSpPr>
            <a:spLocks noGrp="1"/>
          </p:cNvSpPr>
          <p:nvPr>
            <p:ph type="title"/>
          </p:nvPr>
        </p:nvSpPr>
        <p:spPr>
          <a:xfrm>
            <a:off x="457200" y="274638"/>
            <a:ext cx="8229600" cy="1706562"/>
          </a:xfrm>
        </p:spPr>
        <p:txBody>
          <a:bodyPr>
            <a:noAutofit/>
          </a:bodyPr>
          <a:lstStyle/>
          <a:p>
            <a:r>
              <a:rPr lang="en-US" sz="2800" dirty="0" smtClean="0"/>
              <a:t>3. How were these young men to become “really practical theologians”? </a:t>
            </a:r>
            <a:r>
              <a:rPr lang="en-US" sz="2000" dirty="0" smtClean="0"/>
              <a:t>(</a:t>
            </a:r>
            <a:r>
              <a:rPr lang="en-US" sz="2000" i="1" dirty="0" smtClean="0"/>
              <a:t>pg. 5)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133600"/>
            <a:ext cx="8229600" cy="35052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chor="ctr" anchorCtr="0"/>
          <a:lstStyle/>
          <a:p>
            <a:r>
              <a:rPr lang="en-US" dirty="0" smtClean="0"/>
              <a:t>“Now, of all doctrines the foremost and most important is </a:t>
            </a:r>
            <a:r>
              <a:rPr lang="en-US" i="1" dirty="0" smtClean="0"/>
              <a:t>the doctrine of justification.”</a:t>
            </a:r>
            <a:endParaRPr lang="en-US" i="1" dirty="0"/>
          </a:p>
        </p:txBody>
      </p:sp>
      <p:sp>
        <p:nvSpPr>
          <p:cNvPr id="3" name="Title 2"/>
          <p:cNvSpPr>
            <a:spLocks noGrp="1"/>
          </p:cNvSpPr>
          <p:nvPr>
            <p:ph type="title"/>
          </p:nvPr>
        </p:nvSpPr>
        <p:spPr>
          <a:xfrm>
            <a:off x="457200" y="274638"/>
            <a:ext cx="8229600" cy="1706562"/>
          </a:xfrm>
        </p:spPr>
        <p:txBody>
          <a:bodyPr>
            <a:noAutofit/>
          </a:bodyPr>
          <a:lstStyle/>
          <a:p>
            <a:r>
              <a:rPr lang="en-US" sz="2800" dirty="0" smtClean="0"/>
              <a:t>4. What is the foremost and most important Christian doctrine? </a:t>
            </a:r>
            <a:r>
              <a:rPr lang="en-US" sz="2000" i="1" dirty="0" smtClean="0"/>
              <a:t>(pg. 5) </a:t>
            </a:r>
            <a:r>
              <a:rPr lang="en-US" sz="2800" dirty="0" smtClean="0"/>
              <a:t/>
            </a:r>
            <a:br>
              <a:rPr lang="en-US" sz="2800" dirty="0" smtClean="0"/>
            </a:b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133600"/>
            <a:ext cx="8229600" cy="35052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chor="ctr" anchorCtr="0"/>
          <a:lstStyle/>
          <a:p>
            <a:r>
              <a:rPr lang="en-US" dirty="0" smtClean="0"/>
              <a:t>“Immediately following upon it, as second in importance, is this, </a:t>
            </a:r>
            <a:r>
              <a:rPr lang="en-US" i="1" dirty="0" smtClean="0"/>
              <a:t>how Law and Gospel are to be divided.</a:t>
            </a:r>
            <a:r>
              <a:rPr lang="en-US" dirty="0" smtClean="0"/>
              <a:t> ”</a:t>
            </a:r>
            <a:endParaRPr lang="en-US" dirty="0"/>
          </a:p>
        </p:txBody>
      </p:sp>
      <p:sp>
        <p:nvSpPr>
          <p:cNvPr id="3" name="Title 2"/>
          <p:cNvSpPr>
            <a:spLocks noGrp="1"/>
          </p:cNvSpPr>
          <p:nvPr>
            <p:ph type="title"/>
          </p:nvPr>
        </p:nvSpPr>
        <p:spPr>
          <a:xfrm>
            <a:off x="457200" y="274638"/>
            <a:ext cx="8229600" cy="1706562"/>
          </a:xfrm>
        </p:spPr>
        <p:txBody>
          <a:bodyPr>
            <a:noAutofit/>
          </a:bodyPr>
          <a:lstStyle/>
          <a:p>
            <a:r>
              <a:rPr lang="en-US" sz="2800" dirty="0" smtClean="0"/>
              <a:t>6. What doctrine is second in importance?</a:t>
            </a:r>
            <a:br>
              <a:rPr lang="en-US" sz="2800" dirty="0" smtClean="0"/>
            </a:b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133600"/>
            <a:ext cx="8229600" cy="35052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anchor="ctr" anchorCtr="0"/>
          <a:lstStyle/>
          <a:p>
            <a:r>
              <a:rPr lang="en-US" dirty="0" smtClean="0"/>
              <a:t>“As often as you attend these lectures, I want you to come breathing a silent prayer in your hearts that God may grant us </a:t>
            </a:r>
            <a:r>
              <a:rPr lang="en-US" i="1" dirty="0" smtClean="0"/>
              <a:t>His Holy Spirit </a:t>
            </a:r>
            <a:r>
              <a:rPr lang="en-US" dirty="0" smtClean="0"/>
              <a:t>abundantly.”</a:t>
            </a:r>
            <a:endParaRPr lang="en-US" dirty="0"/>
          </a:p>
        </p:txBody>
      </p:sp>
      <p:sp>
        <p:nvSpPr>
          <p:cNvPr id="3" name="Title 2"/>
          <p:cNvSpPr>
            <a:spLocks noGrp="1"/>
          </p:cNvSpPr>
          <p:nvPr>
            <p:ph type="title"/>
          </p:nvPr>
        </p:nvSpPr>
        <p:spPr>
          <a:xfrm>
            <a:off x="457200" y="274638"/>
            <a:ext cx="8229600" cy="1706562"/>
          </a:xfrm>
        </p:spPr>
        <p:txBody>
          <a:bodyPr>
            <a:noAutofit/>
          </a:bodyPr>
          <a:lstStyle/>
          <a:p>
            <a:r>
              <a:rPr lang="en-US" sz="2800" dirty="0" smtClean="0"/>
              <a:t>6. Those who seek to understand and apply this second most important doctrine are not able to do this alone. Who is necessary?</a:t>
            </a:r>
            <a:br>
              <a:rPr lang="en-US" sz="2800" dirty="0" smtClean="0"/>
            </a:b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385</TotalTime>
  <Words>1454</Words>
  <Application>Microsoft Office PowerPoint</Application>
  <PresentationFormat>On-screen Show (4:3)</PresentationFormat>
  <Paragraphs>116</Paragraphs>
  <Slides>24</Slides>
  <Notes>23</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The Proper Distinction Between Law and Gospel  by CFW Walther</vt:lpstr>
      <vt:lpstr>Review: Who was CFW Walther?</vt:lpstr>
      <vt:lpstr>The Proper Distinction Between Law and Gospel</vt:lpstr>
      <vt:lpstr>1. According to Walther, what is necessary to be “efficient teachers” in our churches and schools?  (pg. 5)</vt:lpstr>
      <vt:lpstr>2. In what were these teachers to be immersed? (pg. 5)  </vt:lpstr>
      <vt:lpstr>3. How were these young men to become “really practical theologians”? (pg. 5) </vt:lpstr>
      <vt:lpstr>4. What is the foremost and most important Christian doctrine? (pg. 5)  </vt:lpstr>
      <vt:lpstr>6. What doctrine is second in importance? </vt:lpstr>
      <vt:lpstr>6. Those who seek to understand and apply this second most important doctrine are not able to do this alone. Who is necessary? </vt:lpstr>
      <vt:lpstr>7. Walther states: “In one passage a free offer of life everlasting is made to all men; in another, men are directed to do something themselves towards being saved.” Consider this statement as you compare Mark 10:17-27 (the rich young man), and Acts 16:25-34 (the jailer at Philippi). How is this apparent contradiction or riddle solved? </vt:lpstr>
      <vt:lpstr> Thesis I </vt:lpstr>
      <vt:lpstr>8. What does Walther aim to demonstrate to his hearers? (pg 6) </vt:lpstr>
      <vt:lpstr> 9. Before listing the differences between the Law and the Gospel, it is necessary to point out what is not different. In what ways do they not differ? (p. 6-7)  </vt:lpstr>
      <vt:lpstr> 10. Now list the true points of difference between the Law and the Gospel (pg 7)</vt:lpstr>
      <vt:lpstr> 11. The Law and the Gospel are different with respect to the manner in which they are revealed to man. Read Romans 12:14-15. Is this Law or Gospel? How is it revealed? (pg 7-8).</vt:lpstr>
      <vt:lpstr> 13. Read Romans 16:25-26. Is this talking about the Law or the Gospel? How is it revealed? (pg 8).</vt:lpstr>
      <vt:lpstr> 14. What was the purpose of the Ten Commandments? (pg 8)</vt:lpstr>
      <vt:lpstr> 15. The Law makes demands and issues commands while the Gospel only offers and gives. Read Galatians 3:12 (pg 9). Command, or gift?</vt:lpstr>
      <vt:lpstr> 16. Read John 1:17 (pg 9). Command, or gift?</vt:lpstr>
      <vt:lpstr> 17. Both the Law and the Gospel promise eternal life and salvation. Yet these promises differ. What is the difference? (pg 10).</vt:lpstr>
      <vt:lpstr> 18. Do both the Law and the Gospel offer justification? (pg 10)</vt:lpstr>
      <vt:lpstr>19. Read Deuteronomy 27:26 and 1 Timothy 1:15. How does the Law differ from the Gospel according to their threats?  (pg 11-12).</vt:lpstr>
      <vt:lpstr>20. List three effects of the Law and three effects of the Gospel.  To whom are the Law and Gospel to be preached, announced or told? </vt:lpstr>
      <vt:lpstr>Slide 24</vt:lpstr>
    </vt:vector>
  </TitlesOfParts>
  <Company>Ascension Lutheran Church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C.F.W. Walther</dc:title>
  <dc:creator>Rev. Paul Naumann</dc:creator>
  <cp:lastModifiedBy>Rev. Paul Naumann</cp:lastModifiedBy>
  <cp:revision>23</cp:revision>
  <dcterms:created xsi:type="dcterms:W3CDTF">2011-01-18T19:12:19Z</dcterms:created>
  <dcterms:modified xsi:type="dcterms:W3CDTF">2011-01-26T00:57:46Z</dcterms:modified>
</cp:coreProperties>
</file>